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357" r:id="rId3"/>
    <p:sldId id="358" r:id="rId4"/>
    <p:sldId id="310" r:id="rId5"/>
    <p:sldId id="332" r:id="rId6"/>
    <p:sldId id="338" r:id="rId7"/>
    <p:sldId id="359" r:id="rId8"/>
    <p:sldId id="362" r:id="rId9"/>
    <p:sldId id="361" r:id="rId10"/>
    <p:sldId id="339" r:id="rId11"/>
    <p:sldId id="364" r:id="rId12"/>
    <p:sldId id="360" r:id="rId13"/>
    <p:sldId id="363" r:id="rId14"/>
    <p:sldId id="354" r:id="rId15"/>
    <p:sldId id="355" r:id="rId16"/>
    <p:sldId id="365" r:id="rId17"/>
    <p:sldId id="323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UTM Aristote" panose="02040603050506020204" pitchFamily="18" charset="0"/>
      <p:regular r:id="rId25"/>
    </p:embeddedFont>
    <p:embeddedFont>
      <p:font typeface="等线" panose="020B0604020202020204" charset="-122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633E3B"/>
    <a:srgbClr val="955D59"/>
    <a:srgbClr val="C09996"/>
    <a:srgbClr val="13C8DB"/>
    <a:srgbClr val="24D9EC"/>
    <a:srgbClr val="6AE5F2"/>
    <a:srgbClr val="95ECF6"/>
    <a:srgbClr val="AC75C3"/>
    <a:srgbClr val="FFB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4" autoAdjust="0"/>
    <p:restoredTop sz="96314" autoAdjust="0"/>
  </p:normalViewPr>
  <p:slideViewPr>
    <p:cSldViewPr snapToGrid="0">
      <p:cViewPr>
        <p:scale>
          <a:sx n="50" d="100"/>
          <a:sy n="50" d="100"/>
        </p:scale>
        <p:origin x="1608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0195A69-47C8-4A82-A4C5-196A8FDA0D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50869F-78F0-4037-B856-A9CAA2B1F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5B5BE-714C-4EE3-A950-C65B191C20B0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817967-EE91-4140-8083-005CA54572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AD2D00-B71D-4F31-8B94-0E60539435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7449-BAFF-409B-85C2-9C8B125DB0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86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43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1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2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FBF0B4F-E5CE-477A-A673-454553CEA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EEFF600-4127-4CD5-8D5B-F39CF3E79364}"/>
              </a:ext>
            </a:extLst>
          </p:cNvPr>
          <p:cNvGrpSpPr/>
          <p:nvPr userDrawn="1"/>
        </p:nvGrpSpPr>
        <p:grpSpPr>
          <a:xfrm>
            <a:off x="3788" y="5033779"/>
            <a:ext cx="12188212" cy="2163708"/>
            <a:chOff x="-69575" y="4694291"/>
            <a:chExt cx="12188212" cy="21637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0A33901-C0FD-4B2E-B7A3-1110664F4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2BC5098-1A16-48BF-952E-080420370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5584FF3-C22C-44DB-A7A7-8AFEBB70B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C83E47CD-5457-442D-9A79-ABD409B842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08069" y="-2142254"/>
            <a:ext cx="6352692" cy="10850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0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6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2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91B44D3-B592-4723-8D2E-A754AF8023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EC02FB-D497-40B3-B31E-A738482C1B45}"/>
              </a:ext>
            </a:extLst>
          </p:cNvPr>
          <p:cNvSpPr txBox="1"/>
          <p:nvPr userDrawn="1"/>
        </p:nvSpPr>
        <p:spPr>
          <a:xfrm>
            <a:off x="11410568" y="31108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M.P</a:t>
            </a:r>
            <a:endParaRPr lang="en-US"/>
          </a:p>
        </p:txBody>
      </p:sp>
      <p:pic>
        <p:nvPicPr>
          <p:cNvPr id="1026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75" y="4991099"/>
            <a:ext cx="1669256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72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B9EE9-F3BF-4B40-83E7-C9BC68FDDB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55963-6440-4C45-BA09-4E6A99D1BB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5" name="Picture 2" descr="https://f9.photo.talk.zdn.vn/3184304250822243869/90914fbd1557dd098446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275" y="5417607"/>
            <a:ext cx="1292225" cy="172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9982200" y="0"/>
            <a:ext cx="2209800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Thongminh.edu.vn</a:t>
            </a:r>
            <a:endParaRPr lang="en-US" sz="17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83322" y="8536880"/>
            <a:ext cx="820338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Đề</a:t>
            </a:r>
            <a:r>
              <a:rPr lang="en-US" sz="1700" baseline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nghị không mua đi bán lại, không chia sẻ bài dưới mọi hình thức, đây là sản phẩm của web Thongminh.edu.vn đã đăng kí bản quyền. Trân trọng! </a:t>
            </a:r>
            <a:endParaRPr lang="en-US" sz="17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openxmlformats.org/officeDocument/2006/relationships/slide" Target="slide2.xml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openxmlformats.org/officeDocument/2006/relationships/slide" Target="slide2.xml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gif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openxmlformats.org/officeDocument/2006/relationships/slide" Target="slide2.xml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openxmlformats.org/officeDocument/2006/relationships/slide" Target="slide2.xml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animated gifs">
            <a:extLst>
              <a:ext uri="{FF2B5EF4-FFF2-40B4-BE49-F238E27FC236}">
                <a16:creationId xmlns:a16="http://schemas.microsoft.com/office/drawing/2014/main" id="{02FAA65E-7AF8-458D-8F23-F96F0FC88C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676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RONAVIRUS animated gifs">
            <a:extLst>
              <a:ext uri="{FF2B5EF4-FFF2-40B4-BE49-F238E27FC236}">
                <a16:creationId xmlns:a16="http://schemas.microsoft.com/office/drawing/2014/main" id="{1DB97345-0D00-47D4-B97A-8382E0E35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ORONAVIRUS animated gifs">
            <a:extLst>
              <a:ext uri="{FF2B5EF4-FFF2-40B4-BE49-F238E27FC236}">
                <a16:creationId xmlns:a16="http://schemas.microsoft.com/office/drawing/2014/main" id="{25C83A4C-2D70-46D6-B675-DF36834525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5105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9370C9-A541-423A-94AF-FD820C79D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A46E2DE-905A-4817-B43E-DE06B76D4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2" y="77832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909594-4D72-4254-90B1-4222F0424299}"/>
              </a:ext>
            </a:extLst>
          </p:cNvPr>
          <p:cNvSpPr/>
          <p:nvPr/>
        </p:nvSpPr>
        <p:spPr>
          <a:xfrm>
            <a:off x="845575" y="157070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6" descr="Start button icon on transparent background PNG - Similar PNG">
            <a:hlinkClick r:id="rId5" action="ppaction://hlinksldjump"/>
            <a:extLst>
              <a:ext uri="{FF2B5EF4-FFF2-40B4-BE49-F238E27FC236}">
                <a16:creationId xmlns:a16="http://schemas.microsoft.com/office/drawing/2014/main" id="{4112B234-CF06-4583-A5EF-4034BACCF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67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8" t="31334" r="4666" b="30000"/>
          <a:stretch/>
        </p:blipFill>
        <p:spPr bwMode="auto">
          <a:xfrm>
            <a:off x="5151120" y="4428116"/>
            <a:ext cx="1889760" cy="8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41960D-ECA0-474E-B8B0-E7F86400E598}"/>
              </a:ext>
            </a:extLst>
          </p:cNvPr>
          <p:cNvSpPr txBox="1"/>
          <p:nvPr/>
        </p:nvSpPr>
        <p:spPr>
          <a:xfrm>
            <a:off x="1581150" y="2694676"/>
            <a:ext cx="90297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ĐÁNH BAY COVID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2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te medical mask cartoon icon illustration on transparent background PNG -  Similar PNG">
            <a:hlinkClick r:id="rId3" action="ppaction://hlinksldjump"/>
            <a:extLst>
              <a:ext uri="{FF2B5EF4-FFF2-40B4-BE49-F238E27FC236}">
                <a16:creationId xmlns:a16="http://schemas.microsoft.com/office/drawing/2014/main" id="{DA6BBDCE-9AA2-4CA8-B4B7-69F8A77A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89" l="1667" r="98667">
                        <a14:foregroundMark x1="93000" y1="44000" x2="93000" y2="44000"/>
                        <a14:foregroundMark x1="95167" y1="38444" x2="90000" y2="40889"/>
                        <a14:foregroundMark x1="89667" y1="36444" x2="82833" y2="29111"/>
                        <a14:foregroundMark x1="94000" y1="48000" x2="92167" y2="63333"/>
                        <a14:foregroundMark x1="91833" y1="64667" x2="76833" y2="60667"/>
                        <a14:foregroundMark x1="58333" y1="77556" x2="62833" y2="91556"/>
                        <a14:foregroundMark x1="40833" y1="74222" x2="38667" y2="88444"/>
                        <a14:foregroundMark x1="4667" y1="55333" x2="7000" y2="44889"/>
                        <a14:foregroundMark x1="15833" y1="49333" x2="1667" y2="35556"/>
                        <a14:foregroundMark x1="17667" y1="60667" x2="9500" y2="60667"/>
                        <a14:foregroundMark x1="15833" y1="42444" x2="12500" y2="3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8" y="5563173"/>
            <a:ext cx="1846565" cy="13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ai">
            <a:extLst>
              <a:ext uri="{FF2B5EF4-FFF2-40B4-BE49-F238E27FC236}">
                <a16:creationId xmlns:a16="http://schemas.microsoft.com/office/drawing/2014/main" id="{9F327BA2-4B77-41BD-8AFE-C82CC9847815}"/>
              </a:ext>
            </a:extLst>
          </p:cNvPr>
          <p:cNvSpPr/>
          <p:nvPr/>
        </p:nvSpPr>
        <p:spPr>
          <a:xfrm>
            <a:off x="6671600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Sai">
            <a:extLst>
              <a:ext uri="{FF2B5EF4-FFF2-40B4-BE49-F238E27FC236}">
                <a16:creationId xmlns:a16="http://schemas.microsoft.com/office/drawing/2014/main" id="{EF88A70A-68CB-41FC-B3A6-87FBBF6B9FF9}"/>
              </a:ext>
            </a:extLst>
          </p:cNvPr>
          <p:cNvSpPr/>
          <p:nvPr/>
        </p:nvSpPr>
        <p:spPr>
          <a:xfrm>
            <a:off x="854552" y="528593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Đúng">
            <a:extLst>
              <a:ext uri="{FF2B5EF4-FFF2-40B4-BE49-F238E27FC236}">
                <a16:creationId xmlns:a16="http://schemas.microsoft.com/office/drawing/2014/main" id="{6CE2BE9E-CBDD-4EC9-A3D8-ACF65ED97334}"/>
              </a:ext>
            </a:extLst>
          </p:cNvPr>
          <p:cNvSpPr/>
          <p:nvPr/>
        </p:nvSpPr>
        <p:spPr>
          <a:xfrm>
            <a:off x="6671600" y="5261836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Sai">
            <a:extLst>
              <a:ext uri="{FF2B5EF4-FFF2-40B4-BE49-F238E27FC236}">
                <a16:creationId xmlns:a16="http://schemas.microsoft.com/office/drawing/2014/main" id="{8F7CAF20-F3F4-4687-9892-403AAA1210A4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160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6" name="Picture 15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id="{4D203A18-E314-489C-8F5F-4410FCE3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753" y="4990674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FC61B-F0E4-4E96-808E-BA457D961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0604028" y="3897150"/>
            <a:ext cx="1422400" cy="128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7233CC-284A-4A86-BD45-9F7D35DC2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786979" y="5014200"/>
            <a:ext cx="1422400" cy="128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BC438C-FCBD-498A-AF35-54AC58E9FC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870450" y="3813613"/>
            <a:ext cx="1422400" cy="1287800"/>
          </a:xfrm>
          <a:prstGeom prst="rect">
            <a:avLst/>
          </a:prstGeom>
        </p:spPr>
      </p:pic>
      <p:sp>
        <p:nvSpPr>
          <p:cNvPr id="20" name="Ô hỏi">
            <a:extLst>
              <a:ext uri="{FF2B5EF4-FFF2-40B4-BE49-F238E27FC236}">
                <a16:creationId xmlns:a16="http://schemas.microsoft.com/office/drawing/2014/main" id="{311A39DD-CDDC-4661-9E12-12F3436DB7DB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    13 x 5 x 2</a:t>
            </a:r>
          </a:p>
        </p:txBody>
      </p:sp>
      <p:pic>
        <p:nvPicPr>
          <p:cNvPr id="3074" name="Picture 2" descr="Pin on Hashimoto&amp;#39;s Healing">
            <a:extLst>
              <a:ext uri="{FF2B5EF4-FFF2-40B4-BE49-F238E27FC236}">
                <a16:creationId xmlns:a16="http://schemas.microsoft.com/office/drawing/2014/main" id="{F3986AB5-4C41-475D-A50A-0E297101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47" b="99118" l="6778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1" y="2825148"/>
            <a:ext cx="3771899" cy="28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Kids Fight With Coronavirus Cartoon Character Children Attack Covid19  People And Protection Against Viruses And Bacteria Healthy Lifestyle  Concept Isolated On White Background Stock Illustration - Download Image  Now - iStock">
            <a:extLst>
              <a:ext uri="{FF2B5EF4-FFF2-40B4-BE49-F238E27FC236}">
                <a16:creationId xmlns:a16="http://schemas.microsoft.com/office/drawing/2014/main" id="{CDC6D51F-6EFD-4B41-8831-43CA90FC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4" b="89796" l="4414" r="98132">
                        <a14:foregroundMark x1="47368" y1="53061" x2="47368" y2="53061"/>
                        <a14:foregroundMark x1="81154" y1="33673" x2="81154" y2="33673"/>
                        <a14:foregroundMark x1="89304" y1="52041" x2="89304" y2="52041"/>
                        <a14:foregroundMark x1="72666" y1="56122" x2="72666" y2="56122"/>
                        <a14:foregroundMark x1="86418" y1="33333" x2="86418" y2="33333"/>
                        <a14:foregroundMark x1="77080" y1="27891" x2="77080" y2="27891"/>
                        <a14:foregroundMark x1="82513" y1="26871" x2="82513" y2="26871"/>
                        <a14:foregroundMark x1="74873" y1="35374" x2="74873" y2="35374"/>
                        <a14:foregroundMark x1="73345" y1="42517" x2="73345" y2="42517"/>
                        <a14:foregroundMark x1="83022" y1="78571" x2="83022" y2="78571"/>
                        <a14:foregroundMark x1="76740" y1="77551" x2="76740" y2="77551"/>
                        <a14:foregroundMark x1="88455" y1="61224" x2="88455" y2="61224"/>
                        <a14:foregroundMark x1="88795" y1="59864" x2="88795" y2="59864"/>
                        <a14:foregroundMark x1="86927" y1="36395" x2="86587" y2="28571"/>
                        <a14:foregroundMark x1="88285" y1="37755" x2="84380" y2="25510"/>
                        <a14:foregroundMark x1="89474" y1="44558" x2="89474" y2="44558"/>
                        <a14:foregroundMark x1="55178" y1="44218" x2="50255" y2="30612"/>
                        <a14:foregroundMark x1="26486" y1="29592" x2="22071" y2="15986"/>
                        <a14:foregroundMark x1="28014" y1="36395" x2="18846" y2="25510"/>
                        <a14:foregroundMark x1="10357" y1="45238" x2="9847" y2="36735"/>
                        <a14:foregroundMark x1="17317" y1="73810" x2="17827" y2="70408"/>
                        <a14:foregroundMark x1="12733" y1="67007" x2="10526" y2="65986"/>
                        <a14:foregroundMark x1="85569" y1="36735" x2="74194" y2="28571"/>
                        <a14:foregroundMark x1="54329" y1="50340" x2="48896" y2="44218"/>
                        <a14:foregroundMark x1="47368" y1="48299" x2="44652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88" y="2401785"/>
            <a:ext cx="662159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te medical mask cartoon icon illustration on transparent background PNG -  Similar PNG">
            <a:hlinkClick r:id="rId3" action="ppaction://hlinksldjump"/>
            <a:extLst>
              <a:ext uri="{FF2B5EF4-FFF2-40B4-BE49-F238E27FC236}">
                <a16:creationId xmlns:a16="http://schemas.microsoft.com/office/drawing/2014/main" id="{DA6BBDCE-9AA2-4CA8-B4B7-69F8A77A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89" l="1667" r="98667">
                        <a14:foregroundMark x1="93000" y1="44000" x2="93000" y2="44000"/>
                        <a14:foregroundMark x1="95167" y1="38444" x2="90000" y2="40889"/>
                        <a14:foregroundMark x1="89667" y1="36444" x2="82833" y2="29111"/>
                        <a14:foregroundMark x1="94000" y1="48000" x2="92167" y2="63333"/>
                        <a14:foregroundMark x1="91833" y1="64667" x2="76833" y2="60667"/>
                        <a14:foregroundMark x1="58333" y1="77556" x2="62833" y2="91556"/>
                        <a14:foregroundMark x1="40833" y1="74222" x2="38667" y2="88444"/>
                        <a14:foregroundMark x1="4667" y1="55333" x2="7000" y2="44889"/>
                        <a14:foregroundMark x1="15833" y1="49333" x2="1667" y2="35556"/>
                        <a14:foregroundMark x1="17667" y1="60667" x2="9500" y2="60667"/>
                        <a14:foregroundMark x1="15833" y1="42444" x2="12500" y2="3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8" y="5563173"/>
            <a:ext cx="1846565" cy="13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ai">
            <a:extLst>
              <a:ext uri="{FF2B5EF4-FFF2-40B4-BE49-F238E27FC236}">
                <a16:creationId xmlns:a16="http://schemas.microsoft.com/office/drawing/2014/main" id="{9F327BA2-4B77-41BD-8AFE-C82CC9847815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170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Sai">
            <a:extLst>
              <a:ext uri="{FF2B5EF4-FFF2-40B4-BE49-F238E27FC236}">
                <a16:creationId xmlns:a16="http://schemas.microsoft.com/office/drawing/2014/main" id="{EF88A70A-68CB-41FC-B3A6-87FBBF6B9FF9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117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Đúng">
            <a:extLst>
              <a:ext uri="{FF2B5EF4-FFF2-40B4-BE49-F238E27FC236}">
                <a16:creationId xmlns:a16="http://schemas.microsoft.com/office/drawing/2014/main" id="{6CE2BE9E-CBDD-4EC9-A3D8-ACF65ED9733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270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Sai">
            <a:extLst>
              <a:ext uri="{FF2B5EF4-FFF2-40B4-BE49-F238E27FC236}">
                <a16:creationId xmlns:a16="http://schemas.microsoft.com/office/drawing/2014/main" id="{8F7CAF20-F3F4-4687-9892-403AAA1210A4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250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6" name="Picture 15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id="{4D203A18-E314-489C-8F5F-4410FCE3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48" y="3563952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FC61B-F0E4-4E96-808E-BA457D961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809201" y="4931980"/>
            <a:ext cx="1422400" cy="128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7233CC-284A-4A86-BD45-9F7D35DC2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0604027" y="4919273"/>
            <a:ext cx="1422400" cy="128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BC438C-FCBD-498A-AF35-54AC58E9FC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870450" y="3813613"/>
            <a:ext cx="1422400" cy="1287800"/>
          </a:xfrm>
          <a:prstGeom prst="rect">
            <a:avLst/>
          </a:prstGeom>
        </p:spPr>
      </p:pic>
      <p:sp>
        <p:nvSpPr>
          <p:cNvPr id="20" name="Ô hỏi">
            <a:extLst>
              <a:ext uri="{FF2B5EF4-FFF2-40B4-BE49-F238E27FC236}">
                <a16:creationId xmlns:a16="http://schemas.microsoft.com/office/drawing/2014/main" id="{311A39DD-CDDC-4661-9E12-12F3436DB7DB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074" name="Picture 2" descr="Pin on Hashimoto&amp;#39;s Healing">
            <a:extLst>
              <a:ext uri="{FF2B5EF4-FFF2-40B4-BE49-F238E27FC236}">
                <a16:creationId xmlns:a16="http://schemas.microsoft.com/office/drawing/2014/main" id="{F3986AB5-4C41-475D-A50A-0E297101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47" b="99118" l="6778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0" y="2866883"/>
            <a:ext cx="3771899" cy="28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Kids Fight With Coronavirus Cartoon Character Children Attack Covid19  People And Protection Against Viruses And Bacteria Healthy Lifestyle  Concept Isolated On White Background Stock Illustration - Download Image  Now - iStock">
            <a:extLst>
              <a:ext uri="{FF2B5EF4-FFF2-40B4-BE49-F238E27FC236}">
                <a16:creationId xmlns:a16="http://schemas.microsoft.com/office/drawing/2014/main" id="{CDC6D51F-6EFD-4B41-8831-43CA90FC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4" b="89796" l="4414" r="98132">
                        <a14:foregroundMark x1="47368" y1="53061" x2="47368" y2="53061"/>
                        <a14:foregroundMark x1="81154" y1="33673" x2="81154" y2="33673"/>
                        <a14:foregroundMark x1="89304" y1="52041" x2="89304" y2="52041"/>
                        <a14:foregroundMark x1="72666" y1="56122" x2="72666" y2="56122"/>
                        <a14:foregroundMark x1="86418" y1="33333" x2="86418" y2="33333"/>
                        <a14:foregroundMark x1="77080" y1="27891" x2="77080" y2="27891"/>
                        <a14:foregroundMark x1="82513" y1="26871" x2="82513" y2="26871"/>
                        <a14:foregroundMark x1="74873" y1="35374" x2="74873" y2="35374"/>
                        <a14:foregroundMark x1="73345" y1="42517" x2="73345" y2="42517"/>
                        <a14:foregroundMark x1="83022" y1="78571" x2="83022" y2="78571"/>
                        <a14:foregroundMark x1="76740" y1="77551" x2="76740" y2="77551"/>
                        <a14:foregroundMark x1="88455" y1="61224" x2="88455" y2="61224"/>
                        <a14:foregroundMark x1="88795" y1="59864" x2="88795" y2="59864"/>
                        <a14:foregroundMark x1="86927" y1="36395" x2="86587" y2="28571"/>
                        <a14:foregroundMark x1="88285" y1="37755" x2="84380" y2="25510"/>
                        <a14:foregroundMark x1="89474" y1="44558" x2="89474" y2="44558"/>
                        <a14:foregroundMark x1="55178" y1="44218" x2="50255" y2="30612"/>
                        <a14:foregroundMark x1="26486" y1="29592" x2="22071" y2="15986"/>
                        <a14:foregroundMark x1="28014" y1="36395" x2="18846" y2="25510"/>
                        <a14:foregroundMark x1="10357" y1="45238" x2="9847" y2="36735"/>
                        <a14:foregroundMark x1="17317" y1="73810" x2="17827" y2="70408"/>
                        <a14:foregroundMark x1="12733" y1="67007" x2="10526" y2="65986"/>
                        <a14:foregroundMark x1="85569" y1="36735" x2="74194" y2="28571"/>
                        <a14:foregroundMark x1="54329" y1="50340" x2="48896" y2="44218"/>
                        <a14:foregroundMark x1="47368" y1="48299" x2="44652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32" y="2665655"/>
            <a:ext cx="662159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1182" y="1522795"/>
            <a:ext cx="4307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b,     5 x 9 x 3 x 2 </a:t>
            </a:r>
          </a:p>
        </p:txBody>
      </p:sp>
    </p:spTree>
    <p:extLst>
      <p:ext uri="{BB962C8B-B14F-4D97-AF65-F5344CB8AC3E}">
        <p14:creationId xmlns:p14="http://schemas.microsoft.com/office/powerpoint/2010/main" val="15223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>
            <a:extLst>
              <a:ext uri="{FF2B5EF4-FFF2-40B4-BE49-F238E27FC236}">
                <a16:creationId xmlns:a16="http://schemas.microsoft.com/office/drawing/2014/main" id="{E8068D9A-99BC-4C73-B509-C28B38A32B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4728029" y="604045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Tính bằng cách thuận tiện nhất: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451429" y="1747045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   13 x 5 x 2</a:t>
            </a:r>
          </a:p>
        </p:txBody>
      </p:sp>
      <p:grpSp>
        <p:nvGrpSpPr>
          <p:cNvPr id="64" name="Group 23"/>
          <p:cNvGrpSpPr>
            <a:grpSpLocks/>
          </p:cNvGrpSpPr>
          <p:nvPr/>
        </p:nvGrpSpPr>
        <p:grpSpPr bwMode="auto">
          <a:xfrm>
            <a:off x="1756229" y="2356646"/>
            <a:ext cx="2971800" cy="1528763"/>
            <a:chOff x="480" y="1728"/>
            <a:chExt cx="1872" cy="963"/>
          </a:xfrm>
        </p:grpSpPr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480" y="1728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= 13 x (5 x 2)</a:t>
              </a:r>
            </a:p>
          </p:txBody>
        </p:sp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480" y="2025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= 13 x    10</a:t>
              </a:r>
            </a:p>
          </p:txBody>
        </p:sp>
        <p:sp>
          <p:nvSpPr>
            <p:cNvPr id="67" name="Text Box 11"/>
            <p:cNvSpPr txBox="1">
              <a:spLocks noChangeArrowheads="1"/>
            </p:cNvSpPr>
            <p:nvPr/>
          </p:nvSpPr>
          <p:spPr bwMode="auto">
            <a:xfrm>
              <a:off x="480" y="2361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=     130</a:t>
              </a:r>
            </a:p>
          </p:txBody>
        </p:sp>
      </p:grp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6099629" y="1747045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    5 x 9 x 3 x 2 </a:t>
            </a:r>
          </a:p>
        </p:txBody>
      </p: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6480629" y="2343947"/>
            <a:ext cx="2971800" cy="1528763"/>
            <a:chOff x="3264" y="3072"/>
            <a:chExt cx="1872" cy="963"/>
          </a:xfrm>
        </p:grpSpPr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=  (5 x 2) x (9 x 3)</a:t>
              </a: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3264" y="3369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=     10     x    27</a:t>
              </a:r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3264" y="3705"/>
              <a:ext cx="18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=            270</a:t>
              </a:r>
            </a:p>
          </p:txBody>
        </p:sp>
      </p:grp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1375229" y="451645"/>
            <a:ext cx="3048000" cy="914400"/>
            <a:chOff x="96" y="144"/>
            <a:chExt cx="2016" cy="576"/>
          </a:xfrm>
        </p:grpSpPr>
        <p:sp>
          <p:nvSpPr>
            <p:cNvPr id="74" name="AutoShape 28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3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63" grpId="0" autoUpdateAnimBg="0"/>
      <p:bldP spid="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>
            <a:extLst>
              <a:ext uri="{FF2B5EF4-FFF2-40B4-BE49-F238E27FC236}">
                <a16:creationId xmlns:a16="http://schemas.microsoft.com/office/drawing/2014/main" id="{E8068D9A-99BC-4C73-B509-C28B38A32B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426720" y="735390"/>
            <a:ext cx="9265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Khi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9" name="Group 9"/>
          <p:cNvGrpSpPr>
            <a:grpSpLocks/>
          </p:cNvGrpSpPr>
          <p:nvPr/>
        </p:nvGrpSpPr>
        <p:grpSpPr bwMode="auto">
          <a:xfrm>
            <a:off x="3708400" y="2260600"/>
            <a:ext cx="4419600" cy="660400"/>
            <a:chOff x="1680" y="2400"/>
            <a:chExt cx="2784" cy="416"/>
          </a:xfrm>
        </p:grpSpPr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1680" y="2448"/>
              <a:ext cx="27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(a x b) x c = a x (b x c)</a:t>
              </a:r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1680" y="2400"/>
              <a:ext cx="2592" cy="3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489200" y="3505200"/>
            <a:ext cx="6553200" cy="132343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x 4 x 2 x 7 x 25</a:t>
            </a:r>
          </a:p>
        </p:txBody>
      </p:sp>
    </p:spTree>
    <p:extLst>
      <p:ext uri="{BB962C8B-B14F-4D97-AF65-F5344CB8AC3E}">
        <p14:creationId xmlns:p14="http://schemas.microsoft.com/office/powerpoint/2010/main" val="7780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 animBg="1"/>
      <p:bldP spid="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>
            <a:extLst>
              <a:ext uri="{FF2B5EF4-FFF2-40B4-BE49-F238E27FC236}">
                <a16:creationId xmlns:a16="http://schemas.microsoft.com/office/drawing/2014/main" id="{E8068D9A-99BC-4C73-B509-C28B38A32B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935872" y="-851066"/>
            <a:ext cx="13911343" cy="8706241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52900" y="609600"/>
            <a:ext cx="6172200" cy="10156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 8 phòng học, mỗi phòng học có 15 bộ bàn ghế, mỗi bộ bàn ghế có 2 học sinh </a:t>
            </a:r>
            <a:r>
              <a:rPr lang="vi-VN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ang ngồi học. Hỏi có tất cả bao nhiêu học sinh </a:t>
            </a:r>
            <a:r>
              <a:rPr lang="vi-VN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ang ngồi học 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33992" y="2186969"/>
            <a:ext cx="4382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3200" b="1" u="sng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6574" y="2771744"/>
            <a:ext cx="88767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 học sinh của mỗi phòng là: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08593" y="3304449"/>
            <a:ext cx="6517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x 15 = 30 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(học sinh)</a:t>
            </a:r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938962" y="4694305"/>
            <a:ext cx="5056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số: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 sinh.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0392" y="3685449"/>
            <a:ext cx="8989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 học sinh </a:t>
            </a:r>
            <a:r>
              <a:rPr lang="vi-VN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ang ngồi học là: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208593" y="4161600"/>
            <a:ext cx="6517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x 8 = 240 </a:t>
            </a: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(học sinh)</a:t>
            </a:r>
            <a:endParaRPr lang="en-US" sz="3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79361" y="2146833"/>
            <a:ext cx="2696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0344" y="2771744"/>
            <a:ext cx="696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Có:                         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phòng học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4585" y="3355617"/>
            <a:ext cx="6180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 phòng có:       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bộ bàn ghế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9315" y="4006832"/>
            <a:ext cx="58429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 bộ bàn ghế có: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học sinh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4144" y="4518629"/>
            <a:ext cx="6404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 tất cả</a:t>
            </a:r>
            <a:r>
              <a:rPr lang="en-US" sz="32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              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học sinh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104900" y="455613"/>
            <a:ext cx="3048000" cy="914400"/>
            <a:chOff x="96" y="144"/>
            <a:chExt cx="2016" cy="576"/>
          </a:xfrm>
        </p:grpSpPr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 err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000" b="1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9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âu hỏi 5">
            <a:extLst>
              <a:ext uri="{FF2B5EF4-FFF2-40B4-BE49-F238E27FC236}">
                <a16:creationId xmlns:a16="http://schemas.microsoft.com/office/drawing/2014/main" id="{F00C3CF2-B764-498F-B75C-2A5D74FE0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" y="726775"/>
            <a:ext cx="1828800" cy="1828800"/>
          </a:xfrm>
          <a:prstGeom prst="rect">
            <a:avLst/>
          </a:prstGeom>
        </p:spPr>
      </p:pic>
      <p:pic>
        <p:nvPicPr>
          <p:cNvPr id="8" name="Câu hỏi 4">
            <a:extLst>
              <a:ext uri="{FF2B5EF4-FFF2-40B4-BE49-F238E27FC236}">
                <a16:creationId xmlns:a16="http://schemas.microsoft.com/office/drawing/2014/main" id="{36A010A7-5272-48F7-B36C-881329BB1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0"/>
            <a:ext cx="1828800" cy="1828800"/>
          </a:xfrm>
          <a:prstGeom prst="rect">
            <a:avLst/>
          </a:prstGeom>
        </p:spPr>
      </p:pic>
      <p:pic>
        <p:nvPicPr>
          <p:cNvPr id="9" name="Câu hỏi 3">
            <a:extLst>
              <a:ext uri="{FF2B5EF4-FFF2-40B4-BE49-F238E27FC236}">
                <a16:creationId xmlns:a16="http://schemas.microsoft.com/office/drawing/2014/main" id="{96F8559C-DCC6-4BA4-8C22-86E83C4CC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29" y="1117121"/>
            <a:ext cx="1828800" cy="1828800"/>
          </a:xfrm>
          <a:prstGeom prst="rect">
            <a:avLst/>
          </a:prstGeom>
        </p:spPr>
      </p:pic>
      <p:pic>
        <p:nvPicPr>
          <p:cNvPr id="10" name="Câu hỏi 2">
            <a:extLst>
              <a:ext uri="{FF2B5EF4-FFF2-40B4-BE49-F238E27FC236}">
                <a16:creationId xmlns:a16="http://schemas.microsoft.com/office/drawing/2014/main" id="{0597B03E-2855-463D-B3D3-EE0AE3D47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36" y="3673415"/>
            <a:ext cx="1828800" cy="1828800"/>
          </a:xfrm>
          <a:prstGeom prst="rect">
            <a:avLst/>
          </a:prstGeom>
        </p:spPr>
      </p:pic>
      <p:pic>
        <p:nvPicPr>
          <p:cNvPr id="11" name="Câu hỏi 1">
            <a:extLst>
              <a:ext uri="{FF2B5EF4-FFF2-40B4-BE49-F238E27FC236}">
                <a16:creationId xmlns:a16="http://schemas.microsoft.com/office/drawing/2014/main" id="{6B54EF3D-E062-4B12-8CF1-DAB0CF0E0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1828800" cy="1828800"/>
          </a:xfrm>
          <a:prstGeom prst="rect">
            <a:avLst/>
          </a:prstGeom>
        </p:spPr>
      </p:pic>
      <p:pic>
        <p:nvPicPr>
          <p:cNvPr id="2052" name="Picture 4" descr="Premium Vector | Cute little kid boy fight against corona virus">
            <a:extLst>
              <a:ext uri="{FF2B5EF4-FFF2-40B4-BE49-F238E27FC236}">
                <a16:creationId xmlns:a16="http://schemas.microsoft.com/office/drawing/2014/main" id="{00291117-7BC4-4DDA-AE58-F0C842EC1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88" b="95683" l="4633" r="46486">
                        <a14:foregroundMark x1="36262" y1="50839" x2="39776" y2="58513"/>
                        <a14:foregroundMark x1="31310" y1="89209" x2="26997" y2="87290"/>
                        <a14:foregroundMark x1="15815" y1="91127" x2="12460" y2="85372"/>
                        <a14:foregroundMark x1="13898" y1="85612" x2="14537" y2="81055"/>
                        <a14:foregroundMark x1="28754" y1="88010" x2="26997" y2="80815"/>
                        <a14:foregroundMark x1="20607" y1="38129" x2="18530" y2="36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49" r="51278" b="3956"/>
          <a:stretch/>
        </p:blipFill>
        <p:spPr bwMode="auto">
          <a:xfrm flipH="1">
            <a:off x="9789543" y="1910751"/>
            <a:ext cx="19138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Latest on Children and COVID-19">
            <a:extLst>
              <a:ext uri="{FF2B5EF4-FFF2-40B4-BE49-F238E27FC236}">
                <a16:creationId xmlns:a16="http://schemas.microsoft.com/office/drawing/2014/main" id="{4A286F7C-64F7-459F-B8A6-504683875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52097" r="99355">
                        <a14:foregroundMark x1="82581" y1="38182" x2="80000" y2="36364"/>
                        <a14:foregroundMark x1="91935" y1="87273" x2="90161" y2="80606"/>
                        <a14:foregroundMark x1="75645" y1="86667" x2="78065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6" t="4222" b="2582"/>
          <a:stretch/>
        </p:blipFill>
        <p:spPr bwMode="auto">
          <a:xfrm>
            <a:off x="8305800" y="3459192"/>
            <a:ext cx="2629796" cy="28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hmet Fuat Demir I.O. on Twitter: &amp;quot;#okullarıgüvenleaçıyoruz… &amp;quot;">
            <a:extLst>
              <a:ext uri="{FF2B5EF4-FFF2-40B4-BE49-F238E27FC236}">
                <a16:creationId xmlns:a16="http://schemas.microsoft.com/office/drawing/2014/main" id="{FCA864F6-D16E-4A4A-8838-34E79154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81" b="100000" l="4409" r="98998">
                        <a14:foregroundMark x1="49198" y1="95635" x2="36774" y2="95635"/>
                        <a14:foregroundMark x1="51703" y1="92857" x2="38878" y2="88095"/>
                        <a14:foregroundMark x1="44589" y1="87037" x2="43487" y2="85979"/>
                        <a14:foregroundMark x1="43487" y1="85979" x2="40581" y2="85053"/>
                        <a14:foregroundMark x1="37776" y1="95899" x2="34469" y2="96164"/>
                        <a14:foregroundMark x1="34669" y1="48280" x2="22545" y2="45767"/>
                        <a14:foregroundMark x1="77154" y1="51323" x2="66533" y2="42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08" y="907571"/>
            <a:ext cx="6002461" cy="45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656 -0.4317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1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1575 -0.0104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1406 -0.4120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3" y="-2060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7031 0.0918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67031 -0.4317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6" y="-2159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 -1.11111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52B41A72-BC3E-4A11-88AA-7471D38CFA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b="6179"/>
          <a:stretch/>
        </p:blipFill>
        <p:spPr>
          <a:xfrm>
            <a:off x="3757935" y="4191993"/>
            <a:ext cx="4563799" cy="2139538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63550EC9-5DCA-4704-BAA9-761CEA914443}"/>
              </a:ext>
            </a:extLst>
          </p:cNvPr>
          <p:cNvGrpSpPr/>
          <p:nvPr/>
        </p:nvGrpSpPr>
        <p:grpSpPr>
          <a:xfrm>
            <a:off x="0" y="4855566"/>
            <a:ext cx="12188212" cy="2163708"/>
            <a:chOff x="-69575" y="4694291"/>
            <a:chExt cx="12188212" cy="2163708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58AE85C-4D2E-4179-9CDA-035617D7DA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-69575" y="4697550"/>
              <a:ext cx="4096071" cy="2160449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8F8E7C32-39A2-4D48-9118-97506FB35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 flipH="1">
              <a:off x="3968291" y="4694291"/>
              <a:ext cx="4096071" cy="2160449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CDD32BD-9243-4D1C-99AF-DB5435277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97"/>
            <a:stretch/>
          </p:blipFill>
          <p:spPr>
            <a:xfrm>
              <a:off x="8022566" y="4697550"/>
              <a:ext cx="4096071" cy="2160449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7D7E42-C1CD-4043-BF02-10F788F75CB6}"/>
              </a:ext>
            </a:extLst>
          </p:cNvPr>
          <p:cNvGrpSpPr/>
          <p:nvPr/>
        </p:nvGrpSpPr>
        <p:grpSpPr>
          <a:xfrm>
            <a:off x="-43771" y="-521324"/>
            <a:ext cx="12231983" cy="2202195"/>
            <a:chOff x="-16409" y="-6727"/>
            <a:chExt cx="9125471" cy="1677790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BAA4933-7AD2-4B4E-9457-2AED67A36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>
              <a:off x="-16409" y="0"/>
              <a:ext cx="4578044" cy="167106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6F8A42DD-7625-4359-9A9A-0C016D6DE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42" b="75633"/>
            <a:stretch/>
          </p:blipFill>
          <p:spPr>
            <a:xfrm flipH="1">
              <a:off x="4531018" y="-6727"/>
              <a:ext cx="4578044" cy="1671063"/>
            </a:xfrm>
            <a:prstGeom prst="rect">
              <a:avLst/>
            </a:prstGeom>
          </p:spPr>
        </p:pic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9F0D6EF1-A749-4E6A-855B-08CD0FCA34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92904" y="2657546"/>
            <a:ext cx="3997224" cy="399722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147173B2-93D8-46D1-92E3-603BF7677F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0857867" y="2157492"/>
            <a:ext cx="1600685" cy="116426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47840AB-77D5-488C-BD50-5D53664266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11606310" y="2317954"/>
            <a:ext cx="852242" cy="61988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15B079B-72D4-40CE-9EAE-26818A8746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5687" y="3038534"/>
            <a:ext cx="3535793" cy="353579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7457C18-0EC6-45A2-8B19-98A0D77286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9" t="12556" b="74642"/>
          <a:stretch/>
        </p:blipFill>
        <p:spPr>
          <a:xfrm>
            <a:off x="414512" y="2119743"/>
            <a:ext cx="852242" cy="619880"/>
          </a:xfrm>
          <a:prstGeom prst="rect">
            <a:avLst/>
          </a:prstGeom>
        </p:spPr>
      </p:pic>
      <p:pic>
        <p:nvPicPr>
          <p:cNvPr id="16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r="4029"/>
          <a:stretch/>
        </p:blipFill>
        <p:spPr>
          <a:xfrm>
            <a:off x="2417577" y="244832"/>
            <a:ext cx="7738189" cy="49895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0173" y="1689701"/>
            <a:ext cx="74206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ristote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ristote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86" y="-271693"/>
            <a:ext cx="1170434" cy="1170434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82" y="89874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2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âu hỏi 5">
            <a:extLst>
              <a:ext uri="{FF2B5EF4-FFF2-40B4-BE49-F238E27FC236}">
                <a16:creationId xmlns:a16="http://schemas.microsoft.com/office/drawing/2014/main" id="{F00C3CF2-B764-498F-B75C-2A5D74FE0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" y="726775"/>
            <a:ext cx="1828800" cy="1828800"/>
          </a:xfrm>
          <a:prstGeom prst="rect">
            <a:avLst/>
          </a:prstGeom>
        </p:spPr>
      </p:pic>
      <p:pic>
        <p:nvPicPr>
          <p:cNvPr id="8" name="Câu hỏi 4">
            <a:extLst>
              <a:ext uri="{FF2B5EF4-FFF2-40B4-BE49-F238E27FC236}">
                <a16:creationId xmlns:a16="http://schemas.microsoft.com/office/drawing/2014/main" id="{36A010A7-5272-48F7-B36C-881329BB1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48200"/>
            <a:ext cx="1828800" cy="1828800"/>
          </a:xfrm>
          <a:prstGeom prst="rect">
            <a:avLst/>
          </a:prstGeom>
        </p:spPr>
      </p:pic>
      <p:pic>
        <p:nvPicPr>
          <p:cNvPr id="9" name="Câu hỏi 3">
            <a:extLst>
              <a:ext uri="{FF2B5EF4-FFF2-40B4-BE49-F238E27FC236}">
                <a16:creationId xmlns:a16="http://schemas.microsoft.com/office/drawing/2014/main" id="{96F8559C-DCC6-4BA4-8C22-86E83C4CC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29" y="1117121"/>
            <a:ext cx="1828800" cy="1828800"/>
          </a:xfrm>
          <a:prstGeom prst="rect">
            <a:avLst/>
          </a:prstGeom>
        </p:spPr>
      </p:pic>
      <p:pic>
        <p:nvPicPr>
          <p:cNvPr id="10" name="Câu hỏi 2">
            <a:extLst>
              <a:ext uri="{FF2B5EF4-FFF2-40B4-BE49-F238E27FC236}">
                <a16:creationId xmlns:a16="http://schemas.microsoft.com/office/drawing/2014/main" id="{0597B03E-2855-463D-B3D3-EE0AE3D47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36" y="3673415"/>
            <a:ext cx="1828800" cy="1828800"/>
          </a:xfrm>
          <a:prstGeom prst="rect">
            <a:avLst/>
          </a:prstGeom>
        </p:spPr>
      </p:pic>
      <p:pic>
        <p:nvPicPr>
          <p:cNvPr id="11" name="Câu hỏi 1">
            <a:extLst>
              <a:ext uri="{FF2B5EF4-FFF2-40B4-BE49-F238E27FC236}">
                <a16:creationId xmlns:a16="http://schemas.microsoft.com/office/drawing/2014/main" id="{6B54EF3D-E062-4B12-8CF1-DAB0CF0E0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1828800" cy="1828800"/>
          </a:xfrm>
          <a:prstGeom prst="rect">
            <a:avLst/>
          </a:prstGeom>
        </p:spPr>
      </p:pic>
      <p:pic>
        <p:nvPicPr>
          <p:cNvPr id="2052" name="Picture 4" descr="Premium Vector | Cute little kid boy fight against corona virus">
            <a:extLst>
              <a:ext uri="{FF2B5EF4-FFF2-40B4-BE49-F238E27FC236}">
                <a16:creationId xmlns:a16="http://schemas.microsoft.com/office/drawing/2014/main" id="{00291117-7BC4-4DDA-AE58-F0C842EC1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588" b="95683" l="4633" r="46486">
                        <a14:foregroundMark x1="36262" y1="50839" x2="39776" y2="58513"/>
                        <a14:foregroundMark x1="31310" y1="89209" x2="26997" y2="87290"/>
                        <a14:foregroundMark x1="15815" y1="91127" x2="12460" y2="85372"/>
                        <a14:foregroundMark x1="13898" y1="85612" x2="14537" y2="81055"/>
                        <a14:foregroundMark x1="28754" y1="88010" x2="26997" y2="80815"/>
                        <a14:foregroundMark x1="20607" y1="38129" x2="18530" y2="36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49" r="51278" b="3956"/>
          <a:stretch/>
        </p:blipFill>
        <p:spPr bwMode="auto">
          <a:xfrm flipH="1">
            <a:off x="9789543" y="1910751"/>
            <a:ext cx="19138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Latest on Children and COVID-19">
            <a:extLst>
              <a:ext uri="{FF2B5EF4-FFF2-40B4-BE49-F238E27FC236}">
                <a16:creationId xmlns:a16="http://schemas.microsoft.com/office/drawing/2014/main" id="{4A286F7C-64F7-459F-B8A6-504683875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52097" r="99355">
                        <a14:foregroundMark x1="82581" y1="38182" x2="80000" y2="36364"/>
                        <a14:foregroundMark x1="91935" y1="87273" x2="90161" y2="80606"/>
                        <a14:foregroundMark x1="75645" y1="86667" x2="78065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6" t="4222" b="2582"/>
          <a:stretch/>
        </p:blipFill>
        <p:spPr bwMode="auto">
          <a:xfrm>
            <a:off x="8305800" y="3459192"/>
            <a:ext cx="2629796" cy="28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656 -0.4317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21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1575 -0.0104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53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1406 -0.4120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3" y="-2060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47031 0.0918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21177E-17 -1.11111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67031 -0.4317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6" y="-2159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 -1.11111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66" y="1489229"/>
            <a:ext cx="12889794" cy="4036444"/>
          </a:xfrm>
          <a:prstGeom prst="rect">
            <a:avLst/>
          </a:prstGeom>
        </p:spPr>
      </p:pic>
      <p:pic>
        <p:nvPicPr>
          <p:cNvPr id="2054" name="Picture 6" descr="19,670 Food Scale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32" y="3256883"/>
            <a:ext cx="2929843" cy="29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4972" y="1009426"/>
            <a:ext cx="155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 err="1">
                <a:ln/>
                <a:solidFill>
                  <a:schemeClr val="accent3"/>
                </a:solidFill>
              </a:rPr>
              <a:t>Toán</a:t>
            </a:r>
            <a:endParaRPr lang="en-US" sz="54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1896" y="2691843"/>
            <a:ext cx="5519269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81 0.00185 L -0.61276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9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779644" y="-924121"/>
            <a:ext cx="13911343" cy="8706241"/>
          </a:xfrm>
          <a:prstGeom prst="rect">
            <a:avLst/>
          </a:prstGeom>
        </p:spPr>
      </p:pic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1113462" y="355631"/>
            <a:ext cx="98593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So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(a x b) x 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 x (b x c)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1701489" y="1971020"/>
            <a:ext cx="7924800" cy="2133600"/>
            <a:chOff x="288" y="1776"/>
            <a:chExt cx="5280" cy="1536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288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288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288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288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1056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Rectangle 11"/>
            <p:cNvSpPr>
              <a:spLocks noChangeArrowheads="1"/>
            </p:cNvSpPr>
            <p:nvPr/>
          </p:nvSpPr>
          <p:spPr bwMode="auto">
            <a:xfrm>
              <a:off x="1056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1056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1056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Rectangle 14"/>
            <p:cNvSpPr>
              <a:spLocks noChangeArrowheads="1"/>
            </p:cNvSpPr>
            <p:nvPr/>
          </p:nvSpPr>
          <p:spPr bwMode="auto">
            <a:xfrm>
              <a:off x="1808" y="1776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1824" y="2160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16"/>
            <p:cNvSpPr>
              <a:spLocks noChangeArrowheads="1"/>
            </p:cNvSpPr>
            <p:nvPr/>
          </p:nvSpPr>
          <p:spPr bwMode="auto">
            <a:xfrm>
              <a:off x="1824" y="2544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Rectangle 17"/>
            <p:cNvSpPr>
              <a:spLocks noChangeArrowheads="1"/>
            </p:cNvSpPr>
            <p:nvPr/>
          </p:nvSpPr>
          <p:spPr bwMode="auto">
            <a:xfrm>
              <a:off x="1824" y="2928"/>
              <a:ext cx="76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Rectangle 18"/>
            <p:cNvSpPr>
              <a:spLocks noChangeArrowheads="1"/>
            </p:cNvSpPr>
            <p:nvPr/>
          </p:nvSpPr>
          <p:spPr bwMode="auto">
            <a:xfrm>
              <a:off x="2592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(a x b) x c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4080" y="1776"/>
              <a:ext cx="148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a x (b x c)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23"/>
            <p:cNvSpPr>
              <a:spLocks noChangeArrowheads="1"/>
            </p:cNvSpPr>
            <p:nvPr/>
          </p:nvSpPr>
          <p:spPr bwMode="auto">
            <a:xfrm>
              <a:off x="2592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592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4080" y="2160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4080" y="2544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2592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28"/>
            <p:cNvSpPr>
              <a:spLocks noChangeArrowheads="1"/>
            </p:cNvSpPr>
            <p:nvPr/>
          </p:nvSpPr>
          <p:spPr bwMode="auto">
            <a:xfrm>
              <a:off x="4080" y="2928"/>
              <a:ext cx="1488" cy="38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" name="Text Box 30"/>
          <p:cNvSpPr txBox="1">
            <a:spLocks noChangeArrowheads="1"/>
          </p:cNvSpPr>
          <p:nvPr/>
        </p:nvSpPr>
        <p:spPr bwMode="auto">
          <a:xfrm>
            <a:off x="5206689" y="258062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 x 4) x 5 =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7416489" y="258062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x (4 x 5) =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32"/>
          <p:cNvSpPr txBox="1">
            <a:spLocks noChangeArrowheads="1"/>
          </p:cNvSpPr>
          <p:nvPr/>
        </p:nvSpPr>
        <p:spPr bwMode="auto">
          <a:xfrm>
            <a:off x="5206689" y="303782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 x 2) x 3 =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33"/>
          <p:cNvSpPr txBox="1">
            <a:spLocks noChangeArrowheads="1"/>
          </p:cNvSpPr>
          <p:nvPr/>
        </p:nvSpPr>
        <p:spPr bwMode="auto">
          <a:xfrm>
            <a:off x="7416489" y="303782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x (2 x 3) =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 Box 36"/>
          <p:cNvSpPr txBox="1">
            <a:spLocks noChangeArrowheads="1"/>
          </p:cNvSpPr>
          <p:nvPr/>
        </p:nvSpPr>
        <p:spPr bwMode="auto">
          <a:xfrm>
            <a:off x="1661176" y="4552950"/>
            <a:ext cx="93116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Ta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(a x b) x c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a x (b x c)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 Box 38"/>
          <p:cNvSpPr txBox="1">
            <a:spLocks noChangeArrowheads="1"/>
          </p:cNvSpPr>
          <p:nvPr/>
        </p:nvSpPr>
        <p:spPr bwMode="auto">
          <a:xfrm>
            <a:off x="1584977" y="5467350"/>
            <a:ext cx="8458200" cy="83099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Khi nhân một tích hai số với số thứ ba, ta có thể nhân số thứ nhất với tích của số thứ hai và số thứ ba.</a:t>
            </a:r>
          </a:p>
        </p:txBody>
      </p:sp>
      <p:sp>
        <p:nvSpPr>
          <p:cNvPr id="147" name="Rectangle 80"/>
          <p:cNvSpPr>
            <a:spLocks noChangeArrowheads="1"/>
          </p:cNvSpPr>
          <p:nvPr/>
        </p:nvSpPr>
        <p:spPr bwMode="auto">
          <a:xfrm>
            <a:off x="3718577" y="4933950"/>
            <a:ext cx="491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x b) x c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x (b x c).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6689" y="3647419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7416489" y="366621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utoUpdateAnimBg="0"/>
      <p:bldP spid="103" grpId="0" autoUpdateAnimBg="0"/>
      <p:bldP spid="104" grpId="0" autoUpdateAnimBg="0"/>
      <p:bldP spid="105" grpId="0" autoUpdateAnimBg="0"/>
      <p:bldP spid="106" grpId="0" autoUpdateAnimBg="0"/>
      <p:bldP spid="145" grpId="0" autoUpdateAnimBg="0"/>
      <p:bldP spid="146" grpId="0" animBg="1"/>
      <p:bldP spid="147" grpId="0"/>
      <p:bldP spid="59" grpId="0" autoUpdateAnimBg="0"/>
      <p:bldP spid="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1028700" y="-812800"/>
            <a:ext cx="14211300" cy="8699500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742950" y="396378"/>
            <a:ext cx="795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Bài 1: Tính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1173480" y="1346873"/>
            <a:ext cx="10500360" cy="2654302"/>
            <a:chOff x="384" y="357"/>
            <a:chExt cx="4224" cy="1672"/>
          </a:xfrm>
        </p:grpSpPr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1548" y="357"/>
              <a:ext cx="2496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US" sz="4000" b="1" i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4000" b="1" i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40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 x 5 x 4 =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384" y="864"/>
              <a:ext cx="4224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US" sz="4000" b="1" i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Cách 1</a:t>
              </a:r>
              <a:r>
                <a:rPr lang="en-US" sz="4000" b="1" i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2 x 5 x 4 = (2 x 5) x 4 = 10 x 4 =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4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384" y="1459"/>
              <a:ext cx="4224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en-US" sz="4000" b="1" i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Cách 2</a:t>
              </a:r>
              <a:r>
                <a:rPr lang="en-US" sz="4000" b="1" i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40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 x 5 x 4 = 2 x (5 x 4) = 2 x 20 =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40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0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te medical mask cartoon icon illustration on transparent background PNG -  Similar PNG">
            <a:hlinkClick r:id="rId3" action="ppaction://hlinksldjump"/>
            <a:extLst>
              <a:ext uri="{FF2B5EF4-FFF2-40B4-BE49-F238E27FC236}">
                <a16:creationId xmlns:a16="http://schemas.microsoft.com/office/drawing/2014/main" id="{DA6BBDCE-9AA2-4CA8-B4B7-69F8A77A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89" l="1667" r="98667">
                        <a14:foregroundMark x1="93000" y1="44000" x2="93000" y2="44000"/>
                        <a14:foregroundMark x1="95167" y1="38444" x2="90000" y2="40889"/>
                        <a14:foregroundMark x1="89667" y1="36444" x2="82833" y2="29111"/>
                        <a14:foregroundMark x1="94000" y1="48000" x2="92167" y2="63333"/>
                        <a14:foregroundMark x1="91833" y1="64667" x2="76833" y2="60667"/>
                        <a14:foregroundMark x1="58333" y1="77556" x2="62833" y2="91556"/>
                        <a14:foregroundMark x1="40833" y1="74222" x2="38667" y2="88444"/>
                        <a14:foregroundMark x1="4667" y1="55333" x2="7000" y2="44889"/>
                        <a14:foregroundMark x1="15833" y1="49333" x2="1667" y2="35556"/>
                        <a14:foregroundMark x1="17667" y1="60667" x2="9500" y2="60667"/>
                        <a14:foregroundMark x1="15833" y1="42444" x2="12500" y2="3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8" y="5563173"/>
            <a:ext cx="1846565" cy="13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ai">
            <a:extLst>
              <a:ext uri="{FF2B5EF4-FFF2-40B4-BE49-F238E27FC236}">
                <a16:creationId xmlns:a16="http://schemas.microsoft.com/office/drawing/2014/main" id="{9F327BA2-4B77-41BD-8AFE-C82CC9847815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Sai">
            <a:extLst>
              <a:ext uri="{FF2B5EF4-FFF2-40B4-BE49-F238E27FC236}">
                <a16:creationId xmlns:a16="http://schemas.microsoft.com/office/drawing/2014/main" id="{EF88A70A-68CB-41FC-B3A6-87FBBF6B9FF9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Đúng">
            <a:extLst>
              <a:ext uri="{FF2B5EF4-FFF2-40B4-BE49-F238E27FC236}">
                <a16:creationId xmlns:a16="http://schemas.microsoft.com/office/drawing/2014/main" id="{6CE2BE9E-CBDD-4EC9-A3D8-ACF65ED9733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Sai">
            <a:extLst>
              <a:ext uri="{FF2B5EF4-FFF2-40B4-BE49-F238E27FC236}">
                <a16:creationId xmlns:a16="http://schemas.microsoft.com/office/drawing/2014/main" id="{8F7CAF20-F3F4-4687-9892-403AAA1210A4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6" name="Picture 15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id="{4D203A18-E314-489C-8F5F-4410FCE3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748" y="3563952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FC61B-F0E4-4E96-808E-BA457D961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809201" y="4931980"/>
            <a:ext cx="1422400" cy="128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7233CC-284A-4A86-BD45-9F7D35DC2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0604027" y="4919273"/>
            <a:ext cx="1422400" cy="128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BC438C-FCBD-498A-AF35-54AC58E9FC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870450" y="3813613"/>
            <a:ext cx="1422400" cy="1287800"/>
          </a:xfrm>
          <a:prstGeom prst="rect">
            <a:avLst/>
          </a:prstGeom>
        </p:spPr>
      </p:pic>
      <p:sp>
        <p:nvSpPr>
          <p:cNvPr id="20" name="Ô hỏi">
            <a:extLst>
              <a:ext uri="{FF2B5EF4-FFF2-40B4-BE49-F238E27FC236}">
                <a16:creationId xmlns:a16="http://schemas.microsoft.com/office/drawing/2014/main" id="{311A39DD-CDDC-4661-9E12-12F3436DB7DB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a,   4 x 5 x </a:t>
            </a:r>
            <a:r>
              <a: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n on Hashimoto&amp;#39;s Healing">
            <a:extLst>
              <a:ext uri="{FF2B5EF4-FFF2-40B4-BE49-F238E27FC236}">
                <a16:creationId xmlns:a16="http://schemas.microsoft.com/office/drawing/2014/main" id="{F3986AB5-4C41-475D-A50A-0E297101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47" b="99118" l="6778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1" y="2799362"/>
            <a:ext cx="3771899" cy="28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Kids Fight With Coronavirus Cartoon Character Children Attack Covid19  People And Protection Against Viruses And Bacteria Healthy Lifestyle  Concept Isolated On White Background Stock Illustration - Download Image  Now - iStock">
            <a:extLst>
              <a:ext uri="{FF2B5EF4-FFF2-40B4-BE49-F238E27FC236}">
                <a16:creationId xmlns:a16="http://schemas.microsoft.com/office/drawing/2014/main" id="{CDC6D51F-6EFD-4B41-8831-43CA90FC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4" b="89796" l="4414" r="98132">
                        <a14:foregroundMark x1="47368" y1="53061" x2="47368" y2="53061"/>
                        <a14:foregroundMark x1="81154" y1="33673" x2="81154" y2="33673"/>
                        <a14:foregroundMark x1="89304" y1="52041" x2="89304" y2="52041"/>
                        <a14:foregroundMark x1="72666" y1="56122" x2="72666" y2="56122"/>
                        <a14:foregroundMark x1="86418" y1="33333" x2="86418" y2="33333"/>
                        <a14:foregroundMark x1="77080" y1="27891" x2="77080" y2="27891"/>
                        <a14:foregroundMark x1="82513" y1="26871" x2="82513" y2="26871"/>
                        <a14:foregroundMark x1="74873" y1="35374" x2="74873" y2="35374"/>
                        <a14:foregroundMark x1="73345" y1="42517" x2="73345" y2="42517"/>
                        <a14:foregroundMark x1="83022" y1="78571" x2="83022" y2="78571"/>
                        <a14:foregroundMark x1="76740" y1="77551" x2="76740" y2="77551"/>
                        <a14:foregroundMark x1="88455" y1="61224" x2="88455" y2="61224"/>
                        <a14:foregroundMark x1="88795" y1="59864" x2="88795" y2="59864"/>
                        <a14:foregroundMark x1="86927" y1="36395" x2="86587" y2="28571"/>
                        <a14:foregroundMark x1="88285" y1="37755" x2="84380" y2="25510"/>
                        <a14:foregroundMark x1="89474" y1="44558" x2="89474" y2="44558"/>
                        <a14:foregroundMark x1="55178" y1="44218" x2="50255" y2="30612"/>
                        <a14:foregroundMark x1="26486" y1="29592" x2="22071" y2="15986"/>
                        <a14:foregroundMark x1="28014" y1="36395" x2="18846" y2="25510"/>
                        <a14:foregroundMark x1="10357" y1="45238" x2="9847" y2="36735"/>
                        <a14:foregroundMark x1="17317" y1="73810" x2="17827" y2="70408"/>
                        <a14:foregroundMark x1="12733" y1="67007" x2="10526" y2="65986"/>
                        <a14:foregroundMark x1="85569" y1="36735" x2="74194" y2="28571"/>
                        <a14:foregroundMark x1="54329" y1="50340" x2="48896" y2="44218"/>
                        <a14:foregroundMark x1="47368" y1="48299" x2="44652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36" y="2792741"/>
            <a:ext cx="662159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te medical mask cartoon icon illustration on transparent background PNG -  Similar PNG">
            <a:hlinkClick r:id="rId3" action="ppaction://hlinksldjump"/>
            <a:extLst>
              <a:ext uri="{FF2B5EF4-FFF2-40B4-BE49-F238E27FC236}">
                <a16:creationId xmlns:a16="http://schemas.microsoft.com/office/drawing/2014/main" id="{DA6BBDCE-9AA2-4CA8-B4B7-69F8A77A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89" l="1667" r="98667">
                        <a14:foregroundMark x1="93000" y1="44000" x2="93000" y2="44000"/>
                        <a14:foregroundMark x1="95167" y1="38444" x2="90000" y2="40889"/>
                        <a14:foregroundMark x1="89667" y1="36444" x2="82833" y2="29111"/>
                        <a14:foregroundMark x1="94000" y1="48000" x2="92167" y2="63333"/>
                        <a14:foregroundMark x1="91833" y1="64667" x2="76833" y2="60667"/>
                        <a14:foregroundMark x1="58333" y1="77556" x2="62833" y2="91556"/>
                        <a14:foregroundMark x1="40833" y1="74222" x2="38667" y2="88444"/>
                        <a14:foregroundMark x1="4667" y1="55333" x2="7000" y2="44889"/>
                        <a14:foregroundMark x1="15833" y1="49333" x2="1667" y2="35556"/>
                        <a14:foregroundMark x1="17667" y1="60667" x2="9500" y2="60667"/>
                        <a14:foregroundMark x1="15833" y1="42444" x2="12500" y2="3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8" y="5563173"/>
            <a:ext cx="1846565" cy="13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ai">
            <a:extLst>
              <a:ext uri="{FF2B5EF4-FFF2-40B4-BE49-F238E27FC236}">
                <a16:creationId xmlns:a16="http://schemas.microsoft.com/office/drawing/2014/main" id="{9F327BA2-4B77-41BD-8AFE-C82CC9847815}"/>
              </a:ext>
            </a:extLst>
          </p:cNvPr>
          <p:cNvSpPr/>
          <p:nvPr/>
        </p:nvSpPr>
        <p:spPr>
          <a:xfrm>
            <a:off x="6671600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Sai">
            <a:extLst>
              <a:ext uri="{FF2B5EF4-FFF2-40B4-BE49-F238E27FC236}">
                <a16:creationId xmlns:a16="http://schemas.microsoft.com/office/drawing/2014/main" id="{EF88A70A-68CB-41FC-B3A6-87FBBF6B9FF9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Đúng">
            <a:extLst>
              <a:ext uri="{FF2B5EF4-FFF2-40B4-BE49-F238E27FC236}">
                <a16:creationId xmlns:a16="http://schemas.microsoft.com/office/drawing/2014/main" id="{6CE2BE9E-CBDD-4EC9-A3D8-ACF65ED97334}"/>
              </a:ext>
            </a:extLst>
          </p:cNvPr>
          <p:cNvSpPr/>
          <p:nvPr/>
        </p:nvSpPr>
        <p:spPr>
          <a:xfrm>
            <a:off x="854552" y="518495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70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Sai">
            <a:extLst>
              <a:ext uri="{FF2B5EF4-FFF2-40B4-BE49-F238E27FC236}">
                <a16:creationId xmlns:a16="http://schemas.microsoft.com/office/drawing/2014/main" id="{8F7CAF20-F3F4-4687-9892-403AAA1210A4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VNSquare" panose="02040603050506020204" pitchFamily="18" charset="0"/>
                <a:ea typeface="+mn-ea"/>
                <a:cs typeface="+mn-cs"/>
              </a:rPr>
              <a:t>60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VNSquar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6" name="Picture 15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id="{4D203A18-E314-489C-8F5F-4410FCE3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00" y="4640807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BFC61B-F0E4-4E96-808E-BA457D9612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0604028" y="3897150"/>
            <a:ext cx="1422400" cy="128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7233CC-284A-4A86-BD45-9F7D35DC2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10604027" y="4919273"/>
            <a:ext cx="1422400" cy="128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BC438C-FCBD-498A-AF35-54AC58E9FC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9"/>
          <a:stretch/>
        </p:blipFill>
        <p:spPr>
          <a:xfrm>
            <a:off x="4870450" y="3813613"/>
            <a:ext cx="1422400" cy="1287800"/>
          </a:xfrm>
          <a:prstGeom prst="rect">
            <a:avLst/>
          </a:prstGeom>
        </p:spPr>
      </p:pic>
      <p:sp>
        <p:nvSpPr>
          <p:cNvPr id="20" name="Ô hỏi">
            <a:extLst>
              <a:ext uri="{FF2B5EF4-FFF2-40B4-BE49-F238E27FC236}">
                <a16:creationId xmlns:a16="http://schemas.microsoft.com/office/drawing/2014/main" id="{311A39DD-CDDC-4661-9E12-12F3436DB7DB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l-PL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b,   5 x 2 x 7 </a:t>
            </a:r>
            <a:endParaRPr lang="en-US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Pin on Hashimoto&amp;#39;s Healing">
            <a:extLst>
              <a:ext uri="{FF2B5EF4-FFF2-40B4-BE49-F238E27FC236}">
                <a16:creationId xmlns:a16="http://schemas.microsoft.com/office/drawing/2014/main" id="{F3986AB5-4C41-475D-A50A-0E297101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47" b="99118" l="6778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90" y="2973553"/>
            <a:ext cx="3771899" cy="28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te Kids Fight With Coronavirus Cartoon Character Children Attack Covid19  People And Protection Against Viruses And Bacteria Healthy Lifestyle  Concept Isolated On White Background Stock Illustration - Download Image  Now - iStock">
            <a:extLst>
              <a:ext uri="{FF2B5EF4-FFF2-40B4-BE49-F238E27FC236}">
                <a16:creationId xmlns:a16="http://schemas.microsoft.com/office/drawing/2014/main" id="{CDC6D51F-6EFD-4B41-8831-43CA90FC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4" b="89796" l="4414" r="98132">
                        <a14:foregroundMark x1="47368" y1="53061" x2="47368" y2="53061"/>
                        <a14:foregroundMark x1="81154" y1="33673" x2="81154" y2="33673"/>
                        <a14:foregroundMark x1="89304" y1="52041" x2="89304" y2="52041"/>
                        <a14:foregroundMark x1="72666" y1="56122" x2="72666" y2="56122"/>
                        <a14:foregroundMark x1="86418" y1="33333" x2="86418" y2="33333"/>
                        <a14:foregroundMark x1="77080" y1="27891" x2="77080" y2="27891"/>
                        <a14:foregroundMark x1="82513" y1="26871" x2="82513" y2="26871"/>
                        <a14:foregroundMark x1="74873" y1="35374" x2="74873" y2="35374"/>
                        <a14:foregroundMark x1="73345" y1="42517" x2="73345" y2="42517"/>
                        <a14:foregroundMark x1="83022" y1="78571" x2="83022" y2="78571"/>
                        <a14:foregroundMark x1="76740" y1="77551" x2="76740" y2="77551"/>
                        <a14:foregroundMark x1="88455" y1="61224" x2="88455" y2="61224"/>
                        <a14:foregroundMark x1="88795" y1="59864" x2="88795" y2="59864"/>
                        <a14:foregroundMark x1="86927" y1="36395" x2="86587" y2="28571"/>
                        <a14:foregroundMark x1="88285" y1="37755" x2="84380" y2="25510"/>
                        <a14:foregroundMark x1="89474" y1="44558" x2="89474" y2="44558"/>
                        <a14:foregroundMark x1="55178" y1="44218" x2="50255" y2="30612"/>
                        <a14:foregroundMark x1="26486" y1="29592" x2="22071" y2="15986"/>
                        <a14:foregroundMark x1="28014" y1="36395" x2="18846" y2="25510"/>
                        <a14:foregroundMark x1="10357" y1="45238" x2="9847" y2="36735"/>
                        <a14:foregroundMark x1="17317" y1="73810" x2="17827" y2="70408"/>
                        <a14:foregroundMark x1="12733" y1="67007" x2="10526" y2="65986"/>
                        <a14:foregroundMark x1="85569" y1="36735" x2="74194" y2="28571"/>
                        <a14:foregroundMark x1="54329" y1="50340" x2="48896" y2="44218"/>
                        <a14:foregroundMark x1="47368" y1="48299" x2="44652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81" y="3106262"/>
            <a:ext cx="662159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1028700" y="-812800"/>
            <a:ext cx="14211300" cy="8699500"/>
          </a:xfrm>
          <a:prstGeom prst="rect">
            <a:avLst/>
          </a:prstGeom>
        </p:spPr>
      </p:pic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1295400" y="400843"/>
            <a:ext cx="3048000" cy="914400"/>
            <a:chOff x="96" y="144"/>
            <a:chExt cx="2016" cy="576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720" y="249"/>
              <a:ext cx="76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</p:grp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343400" y="567829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2209800" y="1086643"/>
            <a:ext cx="6705600" cy="1376363"/>
            <a:chOff x="384" y="576"/>
            <a:chExt cx="4224" cy="867"/>
          </a:xfrm>
        </p:grpSpPr>
        <p:sp>
          <p:nvSpPr>
            <p:cNvPr id="78" name="Text Box 9"/>
            <p:cNvSpPr txBox="1">
              <a:spLocks noChangeArrowheads="1"/>
            </p:cNvSpPr>
            <p:nvPr/>
          </p:nvSpPr>
          <p:spPr bwMode="auto">
            <a:xfrm>
              <a:off x="1536" y="576"/>
              <a:ext cx="24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400" b="1" i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 x 5 x 4 =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384" y="864"/>
              <a:ext cx="4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Cách 1</a:t>
              </a:r>
              <a:r>
                <a:rPr lang="en-US" sz="2400" b="1" i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2 x 5 x 4 = (2 x 5) x 4 = 10 x 4 =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384" y="1152"/>
              <a:ext cx="42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Cách 2</a:t>
              </a:r>
              <a:r>
                <a:rPr lang="en-US" sz="2400" b="1" i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40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 x 5 x 4 = 2 x (5 x 4) = 2 x 20 =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sz="2400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1524000" y="2458243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  4 x 5 x 3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1524000" y="390604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  5 x 2 x 7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2209800" y="2991643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 x 5 x 3 = (4 x 5) x 3 = 20 x 3 =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15"/>
          <p:cNvSpPr txBox="1">
            <a:spLocks noChangeArrowheads="1"/>
          </p:cNvSpPr>
          <p:nvPr/>
        </p:nvSpPr>
        <p:spPr bwMode="auto">
          <a:xfrm>
            <a:off x="2209800" y="3525043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 x 5 x 3 = 4 x (5 x 3) = 4 x 15 =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2209800" y="4439443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 x 2 x 7 = (5 x 2) x 7 = 10 x 7 =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2209800" y="4910931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en-US" sz="24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 x 2 x 7 = 5 x (2 x 7) = 5 x 14 =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  <p:bldP spid="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3">
            <a:extLst>
              <a:ext uri="{FF2B5EF4-FFF2-40B4-BE49-F238E27FC236}">
                <a16:creationId xmlns:a16="http://schemas.microsoft.com/office/drawing/2014/main" id="{E8068D9A-99BC-4C73-B509-C28B38A32B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t="24136"/>
          <a:stretch/>
        </p:blipFill>
        <p:spPr>
          <a:xfrm>
            <a:off x="-881143" y="-924121"/>
            <a:ext cx="13911343" cy="8706241"/>
          </a:xfrm>
          <a:prstGeom prst="rect">
            <a:avLst/>
          </a:prstGeom>
        </p:spPr>
      </p:pic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095412" y="366763"/>
            <a:ext cx="674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Tính bằng cách thuận tiện nhất: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451428" y="1747045"/>
            <a:ext cx="3471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   13 x 5 x 2</a:t>
            </a: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6099628" y="1747045"/>
            <a:ext cx="41264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b,     5 x 9 x 3 x 2 </a:t>
            </a:r>
          </a:p>
        </p:txBody>
      </p: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48923" y="232729"/>
            <a:ext cx="3048000" cy="914400"/>
            <a:chOff x="96" y="144"/>
            <a:chExt cx="2016" cy="576"/>
          </a:xfrm>
        </p:grpSpPr>
        <p:sp>
          <p:nvSpPr>
            <p:cNvPr id="74" name="AutoShape 28"/>
            <p:cNvSpPr>
              <a:spLocks noChangeArrowheads="1"/>
            </p:cNvSpPr>
            <p:nvPr/>
          </p:nvSpPr>
          <p:spPr bwMode="auto">
            <a:xfrm>
              <a:off x="96" y="144"/>
              <a:ext cx="2016" cy="576"/>
            </a:xfrm>
            <a:prstGeom prst="irregularSeal1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584" y="246"/>
              <a:ext cx="1039" cy="40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0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63" grpId="0" autoUpdateAnimBg="0"/>
      <p:bldP spid="6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99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2874858-0721-407C-8F5B-FD70AF48C69B}" vid="{F00BFC39-CF7C-48D7-9090-2328E9ACCA0F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736</Words>
  <Application>Microsoft Office PowerPoint</Application>
  <PresentationFormat>Widescreen</PresentationFormat>
  <Paragraphs>97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Wingdings</vt:lpstr>
      <vt:lpstr>#9Slide02 Noi dung dai</vt:lpstr>
      <vt:lpstr>#9Slide03 SVNSquare</vt:lpstr>
      <vt:lpstr>UTM Aristote</vt:lpstr>
      <vt:lpstr>#9Slide02 Tieu de dai</vt:lpstr>
      <vt:lpstr>等线</vt:lpstr>
      <vt:lpstr>Times New Roman</vt:lpstr>
      <vt:lpstr>Arial</vt:lpstr>
      <vt:lpstr>#9Slide07 SVNBango</vt:lpstr>
      <vt:lpstr>www.99ppt.com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BichHa</cp:keywords>
  <cp:lastModifiedBy>kkkkk</cp:lastModifiedBy>
  <cp:revision>257</cp:revision>
  <dcterms:created xsi:type="dcterms:W3CDTF">2019-04-23T14:05:00Z</dcterms:created>
  <dcterms:modified xsi:type="dcterms:W3CDTF">2021-11-14T09:34:20Z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